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29"/>
  </p:notesMasterIdLst>
  <p:sldIdLst>
    <p:sldId id="391" r:id="rId2"/>
    <p:sldId id="473" r:id="rId3"/>
    <p:sldId id="393" r:id="rId4"/>
    <p:sldId id="397" r:id="rId5"/>
    <p:sldId id="472" r:id="rId6"/>
    <p:sldId id="372" r:id="rId7"/>
    <p:sldId id="399" r:id="rId8"/>
    <p:sldId id="385" r:id="rId9"/>
    <p:sldId id="389" r:id="rId10"/>
    <p:sldId id="394" r:id="rId11"/>
    <p:sldId id="395" r:id="rId12"/>
    <p:sldId id="400" r:id="rId13"/>
    <p:sldId id="401" r:id="rId14"/>
    <p:sldId id="402" r:id="rId15"/>
    <p:sldId id="403" r:id="rId16"/>
    <p:sldId id="405" r:id="rId17"/>
    <p:sldId id="406" r:id="rId18"/>
    <p:sldId id="409" r:id="rId19"/>
    <p:sldId id="407" r:id="rId20"/>
    <p:sldId id="408" r:id="rId21"/>
    <p:sldId id="410" r:id="rId22"/>
    <p:sldId id="411" r:id="rId23"/>
    <p:sldId id="412" r:id="rId24"/>
    <p:sldId id="413" r:id="rId25"/>
    <p:sldId id="414" r:id="rId26"/>
    <p:sldId id="417" r:id="rId27"/>
    <p:sldId id="492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89777" autoAdjust="0"/>
  </p:normalViewPr>
  <p:slideViewPr>
    <p:cSldViewPr snapToGrid="0">
      <p:cViewPr varScale="1">
        <p:scale>
          <a:sx n="97" d="100"/>
          <a:sy n="97" d="100"/>
        </p:scale>
        <p:origin x="12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de-DE" dirty="0"/>
            <a:t>Vulnerability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 dirty="0"/>
            <a:t>German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en-US"/>
            <a:t>Common Attack Vectors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Vulnerability</a:t>
          </a:r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Common Attack Vectors</a:t>
          </a:r>
          <a:endParaRPr lang="de-DE" sz="4700" kern="1200" dirty="0"/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German Landscape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19/06/2024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7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207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https://www.shodan.io/search?query=country%3Ade+port%3A%22445%22+Authentication%3A+%22disabled%22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51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1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https://images.shodan.io/?query=has_screenshot%3Atrue+country%3A%22DE%22+-screenshot.label%3Adesktop&amp;language=en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901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amounts</a:t>
            </a:r>
            <a:r>
              <a:rPr lang="pt-PT" dirty="0"/>
              <a:t> to more </a:t>
            </a:r>
            <a:r>
              <a:rPr lang="pt-PT" dirty="0" err="1"/>
              <a:t>than</a:t>
            </a:r>
            <a:r>
              <a:rPr lang="pt-PT" dirty="0"/>
              <a:t> 53%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55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82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13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07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83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7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https://www.shodan.io/search?query=vuln%3ACVE-2022-32548+country%3Ade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https://www.shodan.io/search?query=vuln%3ACVE-2014-0160+country%3Ade</a:t>
            </a:r>
          </a:p>
          <a:p>
            <a:endParaRPr lang="en-US" dirty="0"/>
          </a:p>
          <a:p>
            <a:r>
              <a:rPr lang="en-US" dirty="0"/>
              <a:t>https://www.shodan.io/search?query=vuln%3ACVE-2022-32548+country%3Ade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7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2063" y="6073568"/>
            <a:ext cx="911939" cy="365125"/>
          </a:xfrm>
        </p:spPr>
        <p:txBody>
          <a:bodyPr/>
          <a:lstStyle/>
          <a:p>
            <a:fld id="{CEBA6D6C-BE12-40BD-A9B2-43DEDDE28154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2562" y="6065837"/>
            <a:ext cx="629761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272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19/06/2024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4"/>
            <a:ext cx="4963302" cy="4265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19/06/2024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19/06/2024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19/06/2024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19/06/2024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19/06/2024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28659" y="6039761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412" y="6037718"/>
            <a:ext cx="807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03771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vd.nist.gov/general/nvd-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jburns/common-password-list-rockyou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haveibeenpwned.com/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s://ransomwatch.telemetry.ltd/#/READ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nsomwatch.telemetry.ltd/#/recentpos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www.nomoreransom.org/en/index.html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images.shod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shodan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www.shodan.io/explor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D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youtube.com/watch?v=yn59HYdwzDs" TargetMode="External"/><Relationship Id="rId7" Type="http://schemas.openxmlformats.org/officeDocument/2006/relationships/hyperlink" Target="https://www.youtube.com/watch?v=QBgU0JWFYX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www.shodan.io/search?query=vuln%3ACVE-2020-0796+country%3Ade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hyperlink" Target="https://www.shodan.io/search?query=vuln%3Ams17-010+country%3Ade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youtube.com/watch?v=SgJm0C6jzbo" TargetMode="External"/><Relationship Id="rId7" Type="http://schemas.openxmlformats.org/officeDocument/2006/relationships/hyperlink" Target="https://www.shodan.io/search?query=vuln%3ACVE-2022-32548+country%3A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www.shodan.io/search?query=vuln%3ACVE-2014-0160+country%3Ade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s://www.youtube.com/watch?v=9ZVaj8ETCU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AMKgrzO9KQ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shodan.io/search?query=vuln%3ACVE-2019-0708+country%3Ade" TargetMode="Externa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www.shodan.io/search?query=country%3Ade+port%3A%22445%22+Authentication%3A+%22disabled%22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vnc+screenshot.label%3Aloggedin+country%3Ad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has_screenshot%3Atrue+country%3A%22DE%22+-screenshot.label%3Adesktop&amp;language=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6">
            <a:extLst>
              <a:ext uri="{FF2B5EF4-FFF2-40B4-BE49-F238E27FC236}">
                <a16:creationId xmlns:a16="http://schemas.microsoft.com/office/drawing/2014/main" id="{BCE7BF59-E73A-97BA-17A9-68C9162F3EE2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8455649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27CFE-C5D7-3EC3-3AEB-DCDBAAB23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/>
          <a:lstStyle/>
          <a:p>
            <a:pPr algn="l"/>
            <a:r>
              <a:rPr lang="de-DE" dirty="0"/>
              <a:t>Deutschland</a:t>
            </a:r>
            <a:br>
              <a:rPr lang="de-DE" dirty="0"/>
            </a:br>
            <a:r>
              <a:rPr lang="de-DE" dirty="0"/>
              <a:t>Bier, Wurst und Schwachstellen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0A2763B-408F-C926-76F1-445346627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Open Identity Summit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F9588-698E-0A8B-B63F-DD96AFD4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733" y="4219207"/>
            <a:ext cx="2629267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FE4CA0B-703C-E636-9165-C68A9E57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718631"/>
            <a:ext cx="7629525" cy="434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4AF8-0C1C-CB8F-F7CD-77E60B60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2B9-3FE7-0D10-F46E-6AAFAD9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866971B-E7F5-2DE2-D28F-62C329A74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87301"/>
              </p:ext>
            </p:extLst>
          </p:nvPr>
        </p:nvGraphicFramePr>
        <p:xfrm>
          <a:off x="8469618" y="3014277"/>
          <a:ext cx="2197636" cy="1663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36">
                  <a:extLst>
                    <a:ext uri="{9D8B030D-6E8A-4147-A177-3AD203B41FA5}">
                      <a16:colId xmlns:a16="http://schemas.microsoft.com/office/drawing/2014/main" val="240793167"/>
                    </a:ext>
                  </a:extLst>
                </a:gridCol>
              </a:tblGrid>
              <a:tr h="817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known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9827"/>
                  </a:ext>
                </a:extLst>
              </a:tr>
              <a:tr h="8465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 283.154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707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F192D1-498D-4C89-CE0E-57A8A33E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618" y="5731188"/>
            <a:ext cx="2197636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27BC-7C9A-E09A-A97A-0BF284B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Severity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A2D2-5BE9-9B29-4A4B-8A79D760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5DB-DD4B-01B7-8F92-A3A86DC9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50" y="1856422"/>
            <a:ext cx="8119432" cy="40471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C69A-F3BC-93DB-DC41-32ACC365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16194" y="3084658"/>
            <a:ext cx="2114550" cy="159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BF416-E8E0-F23A-CCDB-52F7560E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94" y="5570195"/>
            <a:ext cx="2114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Examples from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002728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Default/No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Industrial Control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Vulnerable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Easy-Peasy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33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Credentials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698573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Insecure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Compromised/Leaked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password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Default credentials (admin/admin)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Weak passwords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Reused passwords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Hacked legitime sites leaked user information and credentials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Mother of all breaches reveals 26 billion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AA07BE4-3EBE-9967-5911-66620B3A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4" y="3547963"/>
            <a:ext cx="4116711" cy="220930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C7D95C52-1DC8-ED57-7C08-4927148A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955" y="3808326"/>
            <a:ext cx="4987552" cy="1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Misconfiguration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9886126"/>
              </p:ext>
            </p:extLst>
          </p:nvPr>
        </p:nvGraphicFramePr>
        <p:xfrm>
          <a:off x="666750" y="1719261"/>
          <a:ext cx="10174288" cy="453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517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– Authentication disabled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- Remote Code Execution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401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3005-0E10-0486-2E1A-55D9E04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7" y="2389351"/>
            <a:ext cx="1303463" cy="354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70E9D-EEA4-5E94-317F-BF40265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27" y="2687965"/>
            <a:ext cx="1253604" cy="309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07D1-2AB7-8D8F-F393-7F498DD3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89" y="2268164"/>
            <a:ext cx="1260726" cy="398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1AC07-DD90-EED9-7792-146E51903682}"/>
              </a:ext>
            </a:extLst>
          </p:cNvPr>
          <p:cNvSpPr/>
          <p:nvPr/>
        </p:nvSpPr>
        <p:spPr>
          <a:xfrm>
            <a:off x="1203993" y="2560932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71FE3-6182-9FEB-312A-62F2A01FA58D}"/>
              </a:ext>
            </a:extLst>
          </p:cNvPr>
          <p:cNvSpPr/>
          <p:nvPr/>
        </p:nvSpPr>
        <p:spPr>
          <a:xfrm>
            <a:off x="2721746" y="285954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A13A5-7D9B-3D8F-DB59-8EA9680D2387}"/>
              </a:ext>
            </a:extLst>
          </p:cNvPr>
          <p:cNvSpPr/>
          <p:nvPr/>
        </p:nvSpPr>
        <p:spPr>
          <a:xfrm>
            <a:off x="4214728" y="243621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2A532A-0688-E410-AB4B-261220BD8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709" y="2389351"/>
            <a:ext cx="5015579" cy="8668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8503A3-282C-3FA6-00AD-DE6489031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4290" y="3377538"/>
            <a:ext cx="3028416" cy="264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134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Redeemer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30652-5A6F-DCC3-6111-3502B576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3" y="2280492"/>
            <a:ext cx="2893785" cy="369207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B797C52-45EB-A33C-798D-E2602E1A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18" y="2480545"/>
            <a:ext cx="4672464" cy="32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16037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NoMoreRansom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2A3475E-EB43-4E24-797F-8338F871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1" y="2351797"/>
            <a:ext cx="4523351" cy="352660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9673DF8-06F8-0EE6-097C-996D1E5B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77" y="2296712"/>
            <a:ext cx="2805820" cy="37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3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539373"/>
              </p:ext>
            </p:extLst>
          </p:nvPr>
        </p:nvGraphicFramePr>
        <p:xfrm>
          <a:off x="666750" y="1719261"/>
          <a:ext cx="10174288" cy="379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2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363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6E990585-3151-D696-9EC4-AED0AD6D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39" y="2291981"/>
            <a:ext cx="4986960" cy="3145809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17C93A6-C0E6-4775-50FE-647A993F4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4" y="2291981"/>
            <a:ext cx="4986960" cy="31458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ABD283-4D1B-10A8-1256-BBDD908936A7}"/>
              </a:ext>
            </a:extLst>
          </p:cNvPr>
          <p:cNvSpPr txBox="1">
            <a:spLocks/>
          </p:cNvSpPr>
          <p:nvPr/>
        </p:nvSpPr>
        <p:spPr>
          <a:xfrm>
            <a:off x="666750" y="5604387"/>
            <a:ext cx="10173848" cy="43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Shodan Queries (</a:t>
            </a:r>
            <a:r>
              <a:rPr lang="en-US" dirty="0">
                <a:hlinkClick r:id="rId6"/>
              </a:rPr>
              <a:t>link</a:t>
            </a:r>
            <a:r>
              <a:rPr lang="en-US" dirty="0"/>
              <a:t>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98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Pedro Vieira</a:t>
            </a:r>
          </a:p>
          <a:p>
            <a:r>
              <a:rPr lang="en-US" dirty="0"/>
              <a:t>Cyber Security Engineer</a:t>
            </a:r>
          </a:p>
          <a:p>
            <a:r>
              <a:rPr lang="en-US" dirty="0"/>
              <a:t>Certified Ethical Hacker</a:t>
            </a:r>
          </a:p>
          <a:p>
            <a:r>
              <a:rPr lang="en-US" dirty="0"/>
              <a:t>Degree at University of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513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9185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Exposure Observatory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3D9BE5F1-9E84-CD19-FC26-C60B0A80F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76" y="2300843"/>
            <a:ext cx="5341647" cy="37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4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452713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Germany - SMBGhost - CVE-2020-0796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D949DBA-7D38-0036-A110-DD6261F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22" y="2274467"/>
            <a:ext cx="4967650" cy="85853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EB5CA6DA-B09F-15F0-6F5A-5C9A57CC0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059" y="3237153"/>
            <a:ext cx="3610479" cy="2724530"/>
          </a:xfrm>
          <a:prstGeom prst="rect">
            <a:avLst/>
          </a:prstGeom>
        </p:spPr>
      </p:pic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31F9EDCE-41A8-B016-13B0-08E6310CB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9118" y="2274467"/>
            <a:ext cx="5002392" cy="932847"/>
          </a:xfrm>
          <a:prstGeom prst="rect">
            <a:avLst/>
          </a:prstGeom>
        </p:spPr>
      </p:pic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B212688D-DFD2-FD18-53B0-7A35277FC7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0456" y="3271621"/>
            <a:ext cx="3600953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998774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Heartbleed - CVE-2014-0160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Logjam - CVE-2022-32548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3DF03AC-6A5C-9096-0EDB-7E243D12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0" y="2257761"/>
            <a:ext cx="4967650" cy="957758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5AA7996-F302-E7D3-8F1E-35636C16E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806" y="3309832"/>
            <a:ext cx="2332318" cy="2661692"/>
          </a:xfrm>
          <a:prstGeom prst="rect">
            <a:avLst/>
          </a:prstGeom>
        </p:spPr>
      </p:pic>
      <p:pic>
        <p:nvPicPr>
          <p:cNvPr id="12" name="Picture 11">
            <a:hlinkClick r:id="rId7"/>
            <a:extLst>
              <a:ext uri="{FF2B5EF4-FFF2-40B4-BE49-F238E27FC236}">
                <a16:creationId xmlns:a16="http://schemas.microsoft.com/office/drawing/2014/main" id="{E933A41E-0D79-914B-050F-F06B8EF30E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537" y="3195088"/>
            <a:ext cx="2448915" cy="2791954"/>
          </a:xfrm>
          <a:prstGeom prst="rect">
            <a:avLst/>
          </a:prstGeom>
        </p:spPr>
      </p:pic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68EF08D2-13DC-BC89-D64D-710FADF37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798" y="2396702"/>
            <a:ext cx="5002392" cy="6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9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2544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BlueKeep - CVE-2019-0708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4C4658EC-9F31-5DCC-E1DD-84F642ED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81" y="2273691"/>
            <a:ext cx="4998435" cy="977314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72EB83EC-804E-D57F-6565-14ADBD2F3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317" y="3271973"/>
            <a:ext cx="2477501" cy="2772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FB0B80-476C-504D-0019-7433D98C5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385" y="2502976"/>
            <a:ext cx="4921028" cy="30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53996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32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19296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B5DB0F9B-3368-BEBD-2504-82A56EC21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53" y="2661013"/>
            <a:ext cx="2496559" cy="2868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D3FC06-0F92-F2E3-066D-B848C7402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115" y="4561794"/>
            <a:ext cx="4221281" cy="112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AF7364-1792-3E6B-8275-0D8FBBA76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605" y="2282678"/>
            <a:ext cx="4573849" cy="2134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3BD494-CC4F-354B-D446-9F417B560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2067" y="2396519"/>
            <a:ext cx="4259397" cy="14960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DC64A5-6F08-FB2B-2742-D7255ED3F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529" y="3957518"/>
            <a:ext cx="4278454" cy="1086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42F392-19E8-5C0A-7665-66B3F1C88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394" y="5095421"/>
            <a:ext cx="5774484" cy="9242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002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25144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Logged In Remote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982A45-13EC-810D-33CE-55F73FD6C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38" y="2281323"/>
            <a:ext cx="6007724" cy="369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8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84655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Webcam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F22E195C-92DD-5BEB-D0E6-51F2810A5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167" y="2231965"/>
            <a:ext cx="6113665" cy="37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62456"/>
            <a:ext cx="10163263" cy="3164992"/>
          </a:xfrm>
        </p:spPr>
        <p:txBody>
          <a:bodyPr>
            <a:normAutofit/>
          </a:bodyPr>
          <a:lstStyle/>
          <a:p>
            <a:pPr algn="ctr"/>
            <a:r>
              <a:rPr lang="pt-PT" sz="6600" dirty="0"/>
              <a:t>THANK YOU</a:t>
            </a:r>
            <a:br>
              <a:rPr lang="pt-PT" sz="6600" dirty="0"/>
            </a:br>
            <a:br>
              <a:rPr lang="pt-PT" sz="6600" dirty="0"/>
            </a:br>
            <a:r>
              <a:rPr lang="pt-PT" sz="66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27</a:t>
            </a:fld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C4ACF0-F112-6645-F2DB-DC81874AD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733" y="4219207"/>
            <a:ext cx="2629267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Boring but necessary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cap="none" dirty="0"/>
              <a:t>Information in this presentation is intended for </a:t>
            </a:r>
            <a:r>
              <a:rPr lang="en-US" b="1" u="sng" cap="none" dirty="0"/>
              <a:t>educational and awareness purposes only</a:t>
            </a:r>
            <a:r>
              <a:rPr lang="en-US" cap="none" dirty="0"/>
              <a:t>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Live presentation</a:t>
            </a:r>
            <a:r>
              <a:rPr lang="en-US" cap="none" dirty="0"/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I accept no responsibility</a:t>
            </a:r>
            <a:r>
              <a:rPr lang="en-US" cap="none" dirty="0"/>
              <a:t> 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cap="none" dirty="0"/>
              <a:t>This presentation </a:t>
            </a:r>
            <a:r>
              <a:rPr lang="en-US" b="1" cap="none" dirty="0"/>
              <a:t>is not related</a:t>
            </a:r>
            <a:r>
              <a:rPr lang="en-US" cap="none" dirty="0"/>
              <a:t> to my work or employer.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F0556-C64C-D045-E242-297C60B1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369" y="2340769"/>
            <a:ext cx="2755631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Avoid illegal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Some links, websites, software or other items listed may or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may not be legal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, illegal, a felony, misdemeanor, or worse, in your country.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Please make sure that you 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allowed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to browse the websites, download links and software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BEFORE USING!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Ignorance about laws or rules is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no excuse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for illegal activities or wrongdoing.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Illegal activities may get you in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trouble or arrested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1" i="0" u="sng" strike="noStrike" kern="1200" baseline="0" dirty="0">
                <a:solidFill>
                  <a:srgbClr val="404040"/>
                </a:solidFill>
              </a:rPr>
              <a:t>Always check what is legal, and what laws apply.</a:t>
            </a:r>
            <a:endParaRPr lang="en-US" b="0" i="0" u="sng" strike="noStrike" kern="1200" baseline="0" dirty="0">
              <a:solidFill>
                <a:srgbClr val="404040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Laws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en-US" dirty="0"/>
              <a:t>Organizations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Incident Notification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7FA5-8B6B-6E04-32E7-028A30BA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009388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12F-AD1B-3531-8AA7-CA6A193B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Vulnerability vs incident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C907D1-1B0B-684D-89D1-E0414A33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09229"/>
              </p:ext>
            </p:extLst>
          </p:nvPr>
        </p:nvGraphicFramePr>
        <p:xfrm>
          <a:off x="677333" y="1718631"/>
          <a:ext cx="10162736" cy="162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36">
                  <a:extLst>
                    <a:ext uri="{9D8B030D-6E8A-4147-A177-3AD203B41FA5}">
                      <a16:colId xmlns:a16="http://schemas.microsoft.com/office/drawing/2014/main" val="4175609774"/>
                    </a:ext>
                  </a:extLst>
                </a:gridCol>
              </a:tblGrid>
              <a:tr h="436969"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169752"/>
                  </a:ext>
                </a:extLst>
              </a:tr>
              <a:tr h="75504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"A weakness in the computational logic (e.g., code) found in software and hardware components that, when exploited, results in a negative impact to </a:t>
                      </a:r>
                      <a:r>
                        <a:rPr lang="en-US" sz="1400" b="1" dirty="0"/>
                        <a:t>confidentiality, integrity, or availability</a:t>
                      </a:r>
                      <a:r>
                        <a:rPr lang="en-US" sz="1400" dirty="0"/>
                        <a:t>."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6580"/>
                  </a:ext>
                </a:extLst>
              </a:tr>
              <a:tr h="43696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National Vulnerability Database - https://nvd.nist.gov/vuln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5221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925AE-1E35-952B-5761-40D0132E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03E075-BE51-84DF-5092-1F47672C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42805"/>
              </p:ext>
            </p:extLst>
          </p:nvPr>
        </p:nvGraphicFramePr>
        <p:xfrm>
          <a:off x="666750" y="3684997"/>
          <a:ext cx="10162736" cy="238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68">
                  <a:extLst>
                    <a:ext uri="{9D8B030D-6E8A-4147-A177-3AD203B41FA5}">
                      <a16:colId xmlns:a16="http://schemas.microsoft.com/office/drawing/2014/main" val="1484132908"/>
                    </a:ext>
                  </a:extLst>
                </a:gridCol>
                <a:gridCol w="5081368">
                  <a:extLst>
                    <a:ext uri="{9D8B030D-6E8A-4147-A177-3AD203B41FA5}">
                      <a16:colId xmlns:a16="http://schemas.microsoft.com/office/drawing/2014/main" val="1191914556"/>
                    </a:ext>
                  </a:extLst>
                </a:gridCol>
              </a:tblGrid>
              <a:tr h="47127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Incident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260879"/>
                  </a:ext>
                </a:extLst>
              </a:tr>
              <a:tr h="1909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41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E0F6AD-B5AE-DB37-3E03-07B6959C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433154"/>
            <a:ext cx="1398755" cy="140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062A4-037C-FFA9-C524-DA84A1F3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433154"/>
            <a:ext cx="1398756" cy="14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0313-68DA-196C-3423-F781A6C61206}"/>
              </a:ext>
            </a:extLst>
          </p:cNvPr>
          <p:cNvSpPr txBox="1"/>
          <p:nvPr/>
        </p:nvSpPr>
        <p:spPr>
          <a:xfrm>
            <a:off x="9734436" y="6089617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A4B-59BA-EBAB-801C-5213125BEEAD}"/>
              </a:ext>
            </a:extLst>
          </p:cNvPr>
          <p:cNvSpPr txBox="1"/>
          <p:nvPr/>
        </p:nvSpPr>
        <p:spPr>
          <a:xfrm>
            <a:off x="1740174" y="4962268"/>
            <a:ext cx="1557682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Open 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B174A-B966-EE81-CA45-7F11494FEBC0}"/>
              </a:ext>
            </a:extLst>
          </p:cNvPr>
          <p:cNvSpPr txBox="1"/>
          <p:nvPr/>
        </p:nvSpPr>
        <p:spPr>
          <a:xfrm>
            <a:off x="6357960" y="4962268"/>
            <a:ext cx="2558170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Unauthorized access</a:t>
            </a:r>
          </a:p>
        </p:txBody>
      </p:sp>
    </p:spTree>
    <p:extLst>
      <p:ext uri="{BB962C8B-B14F-4D97-AF65-F5344CB8AC3E}">
        <p14:creationId xmlns:p14="http://schemas.microsoft.com/office/powerpoint/2010/main" val="1451790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8095</TotalTime>
  <Words>967</Words>
  <Application>Microsoft Office PowerPoint</Application>
  <PresentationFormat>Widescreen</PresentationFormat>
  <Paragraphs>173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Bosch Office Sans</vt:lpstr>
      <vt:lpstr>Calibri</vt:lpstr>
      <vt:lpstr>Trebuchet MS</vt:lpstr>
      <vt:lpstr>Wingdings 3</vt:lpstr>
      <vt:lpstr>Facet</vt:lpstr>
      <vt:lpstr>Deutschland Bier, Wurst und Schwachstellen</vt:lpstr>
      <vt:lpstr>$whoami</vt:lpstr>
      <vt:lpstr>Disclaimer &amp; Laws</vt:lpstr>
      <vt:lpstr>Disclaimer  Boring but necessary</vt:lpstr>
      <vt:lpstr>Disclaimer  Avoid illegal activities</vt:lpstr>
      <vt:lpstr>Laws  Portuguese Law and Organizations</vt:lpstr>
      <vt:lpstr>Agenda</vt:lpstr>
      <vt:lpstr>Vulnerability</vt:lpstr>
      <vt:lpstr>Vulnerability  Vulnerability vs incident</vt:lpstr>
      <vt:lpstr>Vulnerability  Statistics by Year</vt:lpstr>
      <vt:lpstr>Vulnerability  Statistics by Severity</vt:lpstr>
      <vt:lpstr>Vulnerability  Examples from Shodan.io</vt:lpstr>
      <vt:lpstr>Common Attack Vectors</vt:lpstr>
      <vt:lpstr>Common Attack Vectors  Credentials</vt:lpstr>
      <vt:lpstr>Common Attack Vectors  Misconfiguration</vt:lpstr>
      <vt:lpstr>Common Attack Vectors  Malware - Ransomware</vt:lpstr>
      <vt:lpstr>Common Attack Vectors  Malware - Ransomware</vt:lpstr>
      <vt:lpstr>German landscape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THANK YOU  Q&amp;A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Portugal – Sol, Mar e Vulnerabilidades</dc:title>
  <dc:subject>OSINT</dc:subject>
  <dc:creator>Don't OSINT Me !!</dc:creator>
  <cp:keywords>Vulnerabilities</cp:keywords>
  <cp:lastModifiedBy>Pedro Vieira</cp:lastModifiedBy>
  <cp:revision>648</cp:revision>
  <cp:lastPrinted>1976-04-22T21:37:46Z</cp:lastPrinted>
  <dcterms:created xsi:type="dcterms:W3CDTF">1976-04-22T11:00:59Z</dcterms:created>
  <dcterms:modified xsi:type="dcterms:W3CDTF">2024-06-19T21:38:43Z</dcterms:modified>
</cp:coreProperties>
</file>